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188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30/11/2022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30/11/2022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30/11/2022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30/11/2022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30/11/2022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30/11/2022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30/11/2022</a:t>
            </a:fld>
            <a:endParaRPr lang="fr-BE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30/11/2022</a:t>
            </a:fld>
            <a:endParaRPr lang="fr-BE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30/11/2022</a:t>
            </a:fld>
            <a:endParaRPr lang="fr-BE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30/11/2022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BE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09A6D-C09C-4548-B29A-6CF363A7E532}" type="datetimeFigureOut">
              <a:rPr lang="fr-FR" smtClean="0"/>
              <a:pPr/>
              <a:t>30/11/2022</a:t>
            </a:fld>
            <a:endParaRPr lang="fr-BE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BE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BE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BE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09A6D-C09C-4548-B29A-6CF363A7E532}" type="datetimeFigureOut">
              <a:rPr lang="fr-FR" smtClean="0"/>
              <a:pPr/>
              <a:t>30/11/2022</a:t>
            </a:fld>
            <a:endParaRPr lang="fr-BE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BE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668DC-857F-487D-BFFA-8C0CA5037977}" type="slidenum">
              <a:rPr lang="fr-BE" smtClean="0"/>
              <a:pPr/>
              <a:t>‹N°›</a:t>
            </a:fld>
            <a:endParaRPr lang="fr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 smtClean="0"/>
              <a:t>Cas </a:t>
            </a:r>
            <a:r>
              <a:rPr lang="fr-FR" smtClean="0"/>
              <a:t>et fonctions (1)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 smtClean="0"/>
              <a:t>Nominatif, vocatif, accusatif de la première déclinaison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4- Dans la phrase, ‘’Les jeunes filles prient la déesse’’. Quel est le cas de ‘’La déesse’’?</a:t>
            </a:r>
          </a:p>
          <a:p>
            <a:pPr>
              <a:buFontTx/>
              <a:buChar char="-"/>
            </a:pPr>
            <a:r>
              <a:rPr lang="fr-FR" dirty="0" smtClean="0"/>
              <a:t>Nominatif</a:t>
            </a:r>
          </a:p>
          <a:p>
            <a:pPr>
              <a:buFontTx/>
              <a:buChar char="-"/>
            </a:pPr>
            <a:r>
              <a:rPr lang="fr-FR" dirty="0" smtClean="0"/>
              <a:t>Vocatif</a:t>
            </a:r>
          </a:p>
          <a:p>
            <a:pPr>
              <a:buFontTx/>
              <a:buChar char="-"/>
            </a:pPr>
            <a:r>
              <a:rPr lang="fr-FR" dirty="0" smtClean="0"/>
              <a:t>accusatif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4- Dans la phrase, ‘’Les jeunes filles prient la déesse’’. Quel est le cas de ‘’La déesse’’ ?</a:t>
            </a:r>
          </a:p>
          <a:p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accusatif</a:t>
            </a:r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5- Dans la phrase, ‘’Les jeunes filles prient la déesse’’. Comment se traduira en latin ‘’les jeunes filles’’ ?</a:t>
            </a:r>
          </a:p>
          <a:p>
            <a:pPr>
              <a:buFontTx/>
              <a:buChar char="-"/>
            </a:pPr>
            <a:r>
              <a:rPr lang="fr-FR" dirty="0" err="1" smtClean="0"/>
              <a:t>Puella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err="1" smtClean="0"/>
              <a:t>Puellae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err="1" smtClean="0"/>
              <a:t>Puellam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err="1" smtClean="0"/>
              <a:t>puellas</a:t>
            </a:r>
            <a:endParaRPr lang="fr-FR" dirty="0" smtClean="0"/>
          </a:p>
          <a:p>
            <a:pPr>
              <a:buFontTx/>
              <a:buChar char="-"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5- Dans la phrase, ‘’Les jeunes filles prient la déesse’’. Comment se traduira en latin ‘’les jeunes filles’’ ?</a:t>
            </a:r>
          </a:p>
          <a:p>
            <a:pPr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err="1" smtClean="0"/>
              <a:t>Puellae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6- Dans la phrase, ‘’Les jeunes filles prient la déesse’’. Comment se traduira en latin ‘’la déesse’’ ?</a:t>
            </a:r>
          </a:p>
          <a:p>
            <a:pPr>
              <a:buFontTx/>
              <a:buChar char="-"/>
            </a:pPr>
            <a:r>
              <a:rPr lang="fr-FR" dirty="0" err="1" smtClean="0"/>
              <a:t>Dea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err="1" smtClean="0"/>
              <a:t>Deae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err="1" smtClean="0"/>
              <a:t>Deam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err="1" smtClean="0"/>
              <a:t>deas</a:t>
            </a: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6- Dans la phrase, ‘’Les jeunes filles prient la déesse’’. Comment se traduira en latin ‘’la déesse’’ ?</a:t>
            </a:r>
          </a:p>
          <a:p>
            <a:pPr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err="1" smtClean="0"/>
              <a:t>Deam</a:t>
            </a:r>
            <a:endParaRPr lang="fr-FR" dirty="0" smtClean="0"/>
          </a:p>
          <a:p>
            <a:pPr>
              <a:buNone/>
            </a:pPr>
            <a:endParaRPr lang="fr-FR" dirty="0" smtClean="0"/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7- Dans la phrase ‘’les déesses regardent les jeunes filles’’. Comment se traduira en latin ‘’les jeunes filles’’ ?</a:t>
            </a:r>
          </a:p>
          <a:p>
            <a:pPr>
              <a:buFontTx/>
              <a:buChar char="-"/>
            </a:pPr>
            <a:r>
              <a:rPr lang="fr-FR" dirty="0" err="1" smtClean="0"/>
              <a:t>Puella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err="1" smtClean="0"/>
              <a:t>Puellae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err="1" smtClean="0"/>
              <a:t>Puellam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err="1" smtClean="0"/>
              <a:t>Puellas</a:t>
            </a:r>
            <a:endParaRPr lang="fr-FR" dirty="0" smtClean="0"/>
          </a:p>
          <a:p>
            <a:pPr>
              <a:buFontTx/>
              <a:buChar char="-"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7- Dans la phrase ‘’les déesses regardent les jeunes filles’’. Comment se traduira en latin ‘’les jeunes filles’’ ?</a:t>
            </a:r>
          </a:p>
          <a:p>
            <a:pPr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err="1" smtClean="0"/>
              <a:t>Puellas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8- Dans la phrase ‘’Jeune fille, prie la déesse!’’, comment se traduira en latin ‘’jeune fille’’ ?</a:t>
            </a:r>
          </a:p>
          <a:p>
            <a:pPr>
              <a:buFontTx/>
              <a:buChar char="-"/>
            </a:pPr>
            <a:r>
              <a:rPr lang="fr-FR" dirty="0" err="1" smtClean="0"/>
              <a:t>Puella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err="1" smtClean="0"/>
              <a:t>Puellae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err="1" smtClean="0"/>
              <a:t>Puellam</a:t>
            </a:r>
            <a:endParaRPr lang="fr-FR" dirty="0" smtClean="0"/>
          </a:p>
          <a:p>
            <a:pPr>
              <a:buFontTx/>
              <a:buChar char="-"/>
            </a:pPr>
            <a:r>
              <a:rPr lang="fr-FR" dirty="0" err="1" smtClean="0"/>
              <a:t>Puellas</a:t>
            </a:r>
            <a:r>
              <a:rPr lang="fr-FR" dirty="0" smtClean="0"/>
              <a:t>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8- Dans la phrase ‘’Jeune fille, prie la déesse!’’, comment se traduira en latin ‘’jeune fille’’ ?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err="1" smtClean="0"/>
              <a:t>Puella</a:t>
            </a:r>
            <a:endParaRPr lang="fr-FR" dirty="0" smtClean="0"/>
          </a:p>
          <a:p>
            <a:pPr>
              <a:buNone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1800" dirty="0" err="1" smtClean="0"/>
              <a:t>Dea</a:t>
            </a:r>
            <a:r>
              <a:rPr lang="fr-FR" sz="1800" dirty="0" smtClean="0"/>
              <a:t> </a:t>
            </a:r>
            <a:r>
              <a:rPr lang="fr-FR" sz="1800" dirty="0" err="1" smtClean="0"/>
              <a:t>puellam</a:t>
            </a:r>
            <a:r>
              <a:rPr lang="fr-FR" sz="1800" dirty="0" smtClean="0"/>
              <a:t> </a:t>
            </a:r>
            <a:r>
              <a:rPr lang="fr-FR" sz="1800" dirty="0" err="1" smtClean="0"/>
              <a:t>spectat</a:t>
            </a:r>
            <a:r>
              <a:rPr lang="fr-FR" sz="1800" dirty="0" smtClean="0"/>
              <a:t>.</a:t>
            </a:r>
            <a:br>
              <a:rPr lang="fr-FR" sz="1800" dirty="0" smtClean="0"/>
            </a:br>
            <a:r>
              <a:rPr lang="fr-FR" sz="1800" dirty="0" err="1" smtClean="0"/>
              <a:t>Puella</a:t>
            </a:r>
            <a:r>
              <a:rPr lang="fr-FR" sz="1800" dirty="0" smtClean="0"/>
              <a:t> </a:t>
            </a:r>
            <a:r>
              <a:rPr lang="fr-FR" sz="1800" dirty="0" err="1" smtClean="0"/>
              <a:t>deam</a:t>
            </a:r>
            <a:r>
              <a:rPr lang="fr-FR" sz="1800" dirty="0" smtClean="0"/>
              <a:t> </a:t>
            </a:r>
            <a:r>
              <a:rPr lang="fr-FR" sz="1800" dirty="0" err="1" smtClean="0"/>
              <a:t>spectat</a:t>
            </a:r>
            <a:r>
              <a:rPr lang="fr-FR" sz="1800" dirty="0" smtClean="0"/>
              <a:t>.</a:t>
            </a:r>
            <a:endParaRPr lang="fr-FR" sz="1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Dans certaines langues, les mots changent de forme selon leur fonction dans la phrase.</a:t>
            </a:r>
          </a:p>
          <a:p>
            <a:pPr>
              <a:buFontTx/>
              <a:buChar char="-"/>
            </a:pPr>
            <a:r>
              <a:rPr lang="fr-FR" dirty="0" smtClean="0"/>
              <a:t>l’allemand</a:t>
            </a:r>
          </a:p>
          <a:p>
            <a:pPr>
              <a:buFontTx/>
              <a:buChar char="-"/>
            </a:pPr>
            <a:r>
              <a:rPr lang="fr-FR" dirty="0" smtClean="0"/>
              <a:t>Le russe</a:t>
            </a:r>
          </a:p>
          <a:p>
            <a:pPr>
              <a:buFontTx/>
              <a:buChar char="-"/>
            </a:pPr>
            <a:r>
              <a:rPr lang="fr-FR" dirty="0" smtClean="0"/>
              <a:t>Le polonais</a:t>
            </a:r>
          </a:p>
          <a:p>
            <a:pPr>
              <a:buFontTx/>
              <a:buChar char="-"/>
            </a:pPr>
            <a:r>
              <a:rPr lang="fr-FR" dirty="0" smtClean="0"/>
              <a:t>Le grec ancien et moderne</a:t>
            </a:r>
          </a:p>
          <a:p>
            <a:pPr>
              <a:buFontTx/>
              <a:buChar char="-"/>
            </a:pPr>
            <a:r>
              <a:rPr lang="fr-FR" dirty="0" smtClean="0"/>
              <a:t>Le latin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1800" dirty="0" smtClean="0"/>
              <a:t>Vocabulaire d’aujourd’hui à recopier et à encadrer</a:t>
            </a:r>
            <a:endParaRPr lang="fr-FR" sz="180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Char char="-"/>
            </a:pPr>
            <a:r>
              <a:rPr lang="fr-FR" i="1" dirty="0" err="1" smtClean="0"/>
              <a:t>dea</a:t>
            </a:r>
            <a:r>
              <a:rPr lang="fr-FR" i="1" dirty="0" smtClean="0"/>
              <a:t>, </a:t>
            </a:r>
            <a:r>
              <a:rPr lang="fr-FR" i="1" dirty="0" err="1" smtClean="0"/>
              <a:t>ae</a:t>
            </a:r>
            <a:r>
              <a:rPr lang="fr-FR" dirty="0" smtClean="0"/>
              <a:t>, f : la déesse.</a:t>
            </a:r>
          </a:p>
          <a:p>
            <a:pPr>
              <a:buFontTx/>
              <a:buChar char="-"/>
            </a:pPr>
            <a:r>
              <a:rPr lang="fr-FR" i="1" dirty="0" err="1" smtClean="0"/>
              <a:t>Puella</a:t>
            </a:r>
            <a:r>
              <a:rPr lang="fr-FR" i="1" dirty="0" smtClean="0"/>
              <a:t>, </a:t>
            </a:r>
            <a:r>
              <a:rPr lang="fr-FR" i="1" dirty="0" err="1" smtClean="0"/>
              <a:t>ae</a:t>
            </a:r>
            <a:r>
              <a:rPr lang="fr-FR" dirty="0" smtClean="0"/>
              <a:t>, f : la jeune fille.</a:t>
            </a:r>
          </a:p>
          <a:p>
            <a:pPr>
              <a:buFontTx/>
              <a:buChar char="-"/>
            </a:pPr>
            <a:r>
              <a:rPr lang="fr-FR" i="1" dirty="0" smtClean="0"/>
              <a:t>Rosa, </a:t>
            </a:r>
            <a:r>
              <a:rPr lang="fr-FR" i="1" dirty="0" err="1" smtClean="0"/>
              <a:t>ae</a:t>
            </a:r>
            <a:r>
              <a:rPr lang="fr-FR" dirty="0" smtClean="0"/>
              <a:t>, f : la rose</a:t>
            </a:r>
          </a:p>
          <a:p>
            <a:pPr>
              <a:buFontTx/>
              <a:buChar char="-"/>
            </a:pPr>
            <a:r>
              <a:rPr lang="fr-FR" i="1" dirty="0" smtClean="0"/>
              <a:t>Terra, </a:t>
            </a:r>
            <a:r>
              <a:rPr lang="fr-FR" i="1" dirty="0" err="1" smtClean="0"/>
              <a:t>ae</a:t>
            </a:r>
            <a:r>
              <a:rPr lang="fr-FR" dirty="0" smtClean="0"/>
              <a:t>, f : la terre</a:t>
            </a:r>
          </a:p>
          <a:p>
            <a:pPr>
              <a:buFontTx/>
              <a:buChar char="-"/>
            </a:pPr>
            <a:r>
              <a:rPr lang="fr-FR" i="1" dirty="0" err="1" smtClean="0"/>
              <a:t>Specto</a:t>
            </a:r>
            <a:r>
              <a:rPr lang="fr-FR" i="1" dirty="0" smtClean="0"/>
              <a:t>, as, are </a:t>
            </a:r>
            <a:r>
              <a:rPr lang="fr-FR" dirty="0" smtClean="0"/>
              <a:t>: regarder.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1800" dirty="0" smtClean="0"/>
              <a:t>On appelle cas les différentes formes que prend un mot latin selon sa fonction dans la phrase. L’ensemble des formes des mots s’appelle la déclinaison.</a:t>
            </a:r>
            <a:endParaRPr lang="fr-FR" sz="1800" dirty="0"/>
          </a:p>
        </p:txBody>
      </p:sp>
      <p:graphicFrame>
        <p:nvGraphicFramePr>
          <p:cNvPr id="4" name="Espace réservé du conten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89285898"/>
              </p:ext>
            </p:extLst>
          </p:nvPr>
        </p:nvGraphicFramePr>
        <p:xfrm>
          <a:off x="457200" y="1600200"/>
          <a:ext cx="8229600" cy="421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Nom du cas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Fonction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Singulier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Pluriel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Exemple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Nominatif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Sujet / attribut du sujet (complète un verbe d’état)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puell</a:t>
                      </a:r>
                      <a:r>
                        <a:rPr lang="fr-FR" b="1" dirty="0" err="1" smtClean="0"/>
                        <a:t>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puell</a:t>
                      </a:r>
                      <a:r>
                        <a:rPr lang="fr-FR" b="1" dirty="0" err="1" smtClean="0"/>
                        <a:t>ae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Puella</a:t>
                      </a:r>
                      <a:r>
                        <a:rPr lang="fr-FR" dirty="0" smtClean="0"/>
                        <a:t> magna est.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Vocatif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Apostrophe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puell</a:t>
                      </a:r>
                      <a:r>
                        <a:rPr lang="fr-FR" b="1" dirty="0" err="1" smtClean="0"/>
                        <a:t>a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Puell</a:t>
                      </a:r>
                      <a:r>
                        <a:rPr lang="fr-FR" b="1" dirty="0" err="1" smtClean="0"/>
                        <a:t>ae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Puella</a:t>
                      </a:r>
                      <a:r>
                        <a:rPr lang="fr-FR" dirty="0" smtClean="0"/>
                        <a:t>,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specta</a:t>
                      </a:r>
                      <a:r>
                        <a:rPr lang="fr-FR" baseline="0" dirty="0" smtClean="0"/>
                        <a:t> !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fr-FR" dirty="0" smtClean="0"/>
                        <a:t>Accusatif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smtClean="0"/>
                        <a:t>COD </a:t>
                      </a:r>
                    </a:p>
                    <a:p>
                      <a:r>
                        <a:rPr lang="fr-FR" dirty="0" smtClean="0"/>
                        <a:t>(Complète un verbe d’action et n’est pas introduit par une </a:t>
                      </a:r>
                      <a:r>
                        <a:rPr lang="fr-FR" dirty="0" err="1" smtClean="0"/>
                        <a:t>prépositition</a:t>
                      </a:r>
                      <a:r>
                        <a:rPr lang="fr-FR" dirty="0" smtClean="0"/>
                        <a:t> en français)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puell</a:t>
                      </a:r>
                      <a:r>
                        <a:rPr lang="fr-FR" b="1" dirty="0" err="1" smtClean="0"/>
                        <a:t>am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puell</a:t>
                      </a:r>
                      <a:r>
                        <a:rPr lang="fr-FR" b="1" dirty="0" err="1" smtClean="0"/>
                        <a:t>as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 dirty="0" err="1" smtClean="0"/>
                        <a:t>Puella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deas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spectat</a:t>
                      </a:r>
                      <a:r>
                        <a:rPr lang="fr-FR" baseline="0" dirty="0" smtClean="0"/>
                        <a:t>.</a:t>
                      </a:r>
                      <a:endParaRPr lang="fr-F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fr-FR" dirty="0" smtClean="0"/>
              <a:t>Questions flash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1- Dans la phrase, ‘’Les jeunes filles prient la déesse’’. Quelle est la fonction de ‘’Les jeunes filles’’ ?</a:t>
            </a:r>
          </a:p>
          <a:p>
            <a:pPr>
              <a:buFontTx/>
              <a:buChar char="-"/>
            </a:pPr>
            <a:r>
              <a:rPr lang="fr-FR" dirty="0" smtClean="0"/>
              <a:t>Sujet</a:t>
            </a:r>
          </a:p>
          <a:p>
            <a:pPr>
              <a:buFontTx/>
              <a:buChar char="-"/>
            </a:pPr>
            <a:r>
              <a:rPr lang="fr-FR" dirty="0" smtClean="0"/>
              <a:t>Attribut du sujet</a:t>
            </a:r>
          </a:p>
          <a:p>
            <a:pPr>
              <a:buFontTx/>
              <a:buChar char="-"/>
            </a:pPr>
            <a:r>
              <a:rPr lang="fr-FR" dirty="0" smtClean="0"/>
              <a:t>Apostrophe</a:t>
            </a:r>
          </a:p>
          <a:p>
            <a:pPr>
              <a:buFontTx/>
              <a:buChar char="-"/>
            </a:pPr>
            <a:r>
              <a:rPr lang="fr-FR" dirty="0" smtClean="0"/>
              <a:t>COD</a:t>
            </a:r>
            <a:endParaRPr lang="fr-FR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1- Dans la phrase, ‘’Les jeunes filles prient la déesse’’. Quelle est la fonction de ‘’Les jeunes filles’’ ?</a:t>
            </a:r>
          </a:p>
          <a:p>
            <a:pPr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Sujet</a:t>
            </a:r>
          </a:p>
          <a:p>
            <a:pPr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2- Dans la phrase, ‘’Les jeunes filles prient la déesse’’. Quelle est la fonction de ‘la déesse’’?</a:t>
            </a:r>
          </a:p>
          <a:p>
            <a:pPr>
              <a:buFontTx/>
              <a:buChar char="-"/>
            </a:pPr>
            <a:r>
              <a:rPr lang="fr-FR" dirty="0" smtClean="0"/>
              <a:t>Sujet</a:t>
            </a:r>
          </a:p>
          <a:p>
            <a:pPr>
              <a:buFontTx/>
              <a:buChar char="-"/>
            </a:pPr>
            <a:r>
              <a:rPr lang="fr-FR" dirty="0" smtClean="0"/>
              <a:t>Attribut du sujet</a:t>
            </a:r>
          </a:p>
          <a:p>
            <a:pPr>
              <a:buFontTx/>
              <a:buChar char="-"/>
            </a:pPr>
            <a:r>
              <a:rPr lang="fr-FR" dirty="0" smtClean="0"/>
              <a:t>Apostrophe</a:t>
            </a:r>
          </a:p>
          <a:p>
            <a:pPr>
              <a:buFontTx/>
              <a:buChar char="-"/>
            </a:pPr>
            <a:r>
              <a:rPr lang="fr-FR" dirty="0" smtClean="0"/>
              <a:t>COD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2- Dans la phrase, ‘’Les jeunes filles prient la déesse’’. Quelle est la fonction de ‘la déesse’’?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COD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3- Dans la phrase, ‘’Les jeunes filles prient la déesse’’. Quel est le cas de ‘’Les jeunes filles’’?</a:t>
            </a:r>
          </a:p>
          <a:p>
            <a:pPr>
              <a:buFontTx/>
              <a:buChar char="-"/>
            </a:pPr>
            <a:r>
              <a:rPr lang="fr-FR" dirty="0" smtClean="0"/>
              <a:t>Nominatif</a:t>
            </a:r>
          </a:p>
          <a:p>
            <a:pPr>
              <a:buFontTx/>
              <a:buChar char="-"/>
            </a:pPr>
            <a:r>
              <a:rPr lang="fr-FR" dirty="0" smtClean="0"/>
              <a:t>Vocatif</a:t>
            </a:r>
          </a:p>
          <a:p>
            <a:pPr>
              <a:buFontTx/>
              <a:buChar char="-"/>
            </a:pPr>
            <a:r>
              <a:rPr lang="fr-FR" dirty="0" smtClean="0"/>
              <a:t>accusatif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smtClean="0"/>
              <a:t>3- Dans la phrase, ‘’Les jeunes filles prient la déesse’’. Quel est le cas de ‘’Les jeunes filles’’?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endParaRPr lang="fr-FR" dirty="0" smtClean="0"/>
          </a:p>
          <a:p>
            <a:pPr algn="ctr">
              <a:buNone/>
            </a:pPr>
            <a:r>
              <a:rPr lang="fr-FR" dirty="0" smtClean="0"/>
              <a:t>Nominatif</a:t>
            </a:r>
          </a:p>
          <a:p>
            <a:pPr>
              <a:buNone/>
            </a:pPr>
            <a:endParaRPr lang="fr-F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ureau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</TotalTime>
  <Words>592</Words>
  <Application>Microsoft Office PowerPoint</Application>
  <PresentationFormat>Affichage à l'écran (4:3)</PresentationFormat>
  <Paragraphs>104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2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3" baseType="lpstr">
      <vt:lpstr>Arial</vt:lpstr>
      <vt:lpstr>Calibri</vt:lpstr>
      <vt:lpstr>Thème Office</vt:lpstr>
      <vt:lpstr>Cas et fonctions (1)</vt:lpstr>
      <vt:lpstr>Dea puellam spectat. Puella deam spectat.</vt:lpstr>
      <vt:lpstr>On appelle cas les différentes formes que prend un mot latin selon sa fonction dans la phrase. L’ensemble des formes des mots s’appelle la déclinaison.</vt:lpstr>
      <vt:lpstr>Questions flash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Vocabulaire d’aujourd’hui à recopier et à encadrer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Cas et fonctions</dc:title>
  <dc:creator>utilisateur</dc:creator>
  <cp:lastModifiedBy>CECILE DARRIBEAU</cp:lastModifiedBy>
  <cp:revision>11</cp:revision>
  <dcterms:created xsi:type="dcterms:W3CDTF">2022-11-02T21:21:24Z</dcterms:created>
  <dcterms:modified xsi:type="dcterms:W3CDTF">2022-11-30T10:50:17Z</dcterms:modified>
</cp:coreProperties>
</file>